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2"/>
  </p:notesMasterIdLst>
  <p:sldIdLst>
    <p:sldId id="256" r:id="rId2"/>
    <p:sldId id="258" r:id="rId3"/>
    <p:sldId id="303" r:id="rId4"/>
    <p:sldId id="259" r:id="rId5"/>
    <p:sldId id="305" r:id="rId6"/>
    <p:sldId id="310" r:id="rId7"/>
    <p:sldId id="306" r:id="rId8"/>
    <p:sldId id="320" r:id="rId9"/>
    <p:sldId id="315" r:id="rId10"/>
    <p:sldId id="262" r:id="rId11"/>
    <p:sldId id="316" r:id="rId12"/>
    <p:sldId id="324" r:id="rId13"/>
    <p:sldId id="317" r:id="rId14"/>
    <p:sldId id="318" r:id="rId15"/>
    <p:sldId id="319" r:id="rId16"/>
    <p:sldId id="314" r:id="rId17"/>
    <p:sldId id="322" r:id="rId18"/>
    <p:sldId id="323" r:id="rId19"/>
    <p:sldId id="284" r:id="rId20"/>
    <p:sldId id="313" r:id="rId21"/>
  </p:sldIdLst>
  <p:sldSz cx="9144000" cy="5143500" type="screen16x9"/>
  <p:notesSz cx="6858000" cy="9144000"/>
  <p:embeddedFontLst>
    <p:embeddedFont>
      <p:font typeface="Poppins" panose="00000500000000000000" pitchFamily="2" charset="-18"/>
      <p:regular r:id="rId23"/>
      <p:bold r:id="rId24"/>
      <p:italic r:id="rId25"/>
      <p:boldItalic r:id="rId26"/>
    </p:embeddedFont>
    <p:embeddedFont>
      <p:font typeface="Poppins Black" panose="00000A00000000000000" pitchFamily="2" charset="-18"/>
      <p:bold r:id="rId27"/>
      <p:boldItalic r:id="rId28"/>
    </p:embeddedFont>
    <p:embeddedFont>
      <p:font typeface="Poppins Medium" panose="00000600000000000000" pitchFamily="2" charset="-18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E8E8E"/>
    <a:srgbClr val="8C8208"/>
    <a:srgbClr val="FA2A00"/>
    <a:srgbClr val="2D876B"/>
    <a:srgbClr val="418200"/>
    <a:srgbClr val="56AC00"/>
    <a:srgbClr val="396383"/>
    <a:srgbClr val="3366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0040BD-5FC7-4D3C-B9CE-89D5D8C7F07E}">
  <a:tblStyle styleId="{1B0040BD-5FC7-4D3C-B9CE-89D5D8C7F0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849" autoAdjust="0"/>
  </p:normalViewPr>
  <p:slideViewPr>
    <p:cSldViewPr snapToGrid="0">
      <p:cViewPr varScale="1">
        <p:scale>
          <a:sx n="135" d="100"/>
          <a:sy n="135" d="100"/>
        </p:scale>
        <p:origin x="246" y="12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97bd8880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97bd8880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Köv</a:t>
            </a:r>
            <a:r>
              <a:rPr lang="hu-HU" dirty="0"/>
              <a:t> Matyi: Miről fogunk beszéni?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Köv</a:t>
            </a:r>
            <a:r>
              <a:rPr lang="hu-HU" dirty="0"/>
              <a:t> Peti: </a:t>
            </a:r>
            <a:r>
              <a:rPr lang="hu-HU" dirty="0" err="1"/>
              <a:t>Carousel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840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hu-HU" dirty="0"/>
              <a:t>2 nagyobb kép</a:t>
            </a:r>
          </a:p>
          <a:p>
            <a:pPr marL="158750" indent="0">
              <a:buNone/>
            </a:pPr>
            <a:endParaRPr lang="hu-HU" dirty="0"/>
          </a:p>
          <a:p>
            <a:pPr marL="158750" indent="0">
              <a:buNone/>
            </a:pPr>
            <a:r>
              <a:rPr lang="hu-HU" dirty="0" err="1"/>
              <a:t>Köv</a:t>
            </a:r>
            <a:r>
              <a:rPr lang="hu-HU" dirty="0"/>
              <a:t> Matyi: </a:t>
            </a:r>
            <a:r>
              <a:rPr lang="hu-HU" dirty="0" err="1"/>
              <a:t>Quiz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85042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556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4 nagyobb kép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0345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3 nagyobb kép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Köv</a:t>
            </a:r>
            <a:r>
              <a:rPr lang="hu-HU" dirty="0"/>
              <a:t> Peti: </a:t>
            </a:r>
            <a:r>
              <a:rPr lang="hu-HU" dirty="0" err="1"/>
              <a:t>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7712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1186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364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Nagyobb kép-3szor legördülés kattintásra-Vége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Köv</a:t>
            </a:r>
            <a:r>
              <a:rPr lang="hu-HU" dirty="0"/>
              <a:t> Együtt: Mit tanultunk?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3707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109be214908_0_18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9" name="Google Shape;2489;g109be214908_0_18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Köv</a:t>
            </a:r>
            <a:r>
              <a:rPr lang="hu-HU" dirty="0"/>
              <a:t> Vége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ffd0c290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ffd0c290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ffd0c290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ffd0c290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Köv</a:t>
            </a:r>
            <a:r>
              <a:rPr lang="hu-HU" dirty="0"/>
              <a:t> Együtt: Téma bemutatása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5074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Köv</a:t>
            </a:r>
            <a:r>
              <a:rPr lang="hu-HU" dirty="0"/>
              <a:t> Matyi: Technológiák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083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09be214908_0_18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09be214908_0_18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Köv</a:t>
            </a:r>
            <a:r>
              <a:rPr lang="hu-HU" dirty="0"/>
              <a:t> Peti: Menürendszer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1854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2891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2 nagyobb kép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Köv</a:t>
            </a:r>
            <a:r>
              <a:rPr lang="hu-HU" dirty="0"/>
              <a:t> Matyi: </a:t>
            </a:r>
            <a:r>
              <a:rPr lang="hu-HU" dirty="0" err="1"/>
              <a:t>Bootstrap</a:t>
            </a:r>
            <a:r>
              <a:rPr lang="hu-HU" dirty="0"/>
              <a:t> rács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28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14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0700" y="541200"/>
            <a:ext cx="4391400" cy="24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74750" y="3454597"/>
            <a:ext cx="2463300" cy="81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390750" y="1892499"/>
            <a:ext cx="3861300" cy="1232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948752" y="3697549"/>
            <a:ext cx="2745300" cy="735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238000" y="465000"/>
            <a:ext cx="519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/>
          </p:nvPr>
        </p:nvSpPr>
        <p:spPr>
          <a:xfrm>
            <a:off x="1658825" y="182072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7210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658825" y="2286097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/>
          </p:nvPr>
        </p:nvSpPr>
        <p:spPr>
          <a:xfrm>
            <a:off x="5660950" y="182072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 hasCustomPrompt="1"/>
          </p:nvPr>
        </p:nvSpPr>
        <p:spPr>
          <a:xfrm>
            <a:off x="47085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5660950" y="2286097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/>
          </p:nvPr>
        </p:nvSpPr>
        <p:spPr>
          <a:xfrm>
            <a:off x="1658825" y="3342597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8" hasCustomPrompt="1"/>
          </p:nvPr>
        </p:nvSpPr>
        <p:spPr>
          <a:xfrm>
            <a:off x="721025" y="3484625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1658825" y="380797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3"/>
          </p:nvPr>
        </p:nvSpPr>
        <p:spPr>
          <a:xfrm>
            <a:off x="5660950" y="3342597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4" hasCustomPrompt="1"/>
          </p:nvPr>
        </p:nvSpPr>
        <p:spPr>
          <a:xfrm>
            <a:off x="4708525" y="3484625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5660950" y="380797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5" name="Google Shape;65;p13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13"/>
          <p:cNvCxnSpPr/>
          <p:nvPr/>
        </p:nvCxnSpPr>
        <p:spPr>
          <a:xfrm flipH="1">
            <a:off x="79200" y="56625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6">
    <p:bg>
      <p:bgPr>
        <a:solidFill>
          <a:schemeClr val="lt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 idx="2"/>
          </p:nvPr>
        </p:nvSpPr>
        <p:spPr>
          <a:xfrm>
            <a:off x="983650" y="2758441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1"/>
          </p:nvPr>
        </p:nvSpPr>
        <p:spPr>
          <a:xfrm>
            <a:off x="983650" y="3114282"/>
            <a:ext cx="20511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3"/>
          </p:nvPr>
        </p:nvSpPr>
        <p:spPr>
          <a:xfrm>
            <a:off x="3547349" y="2758441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4"/>
          </p:nvPr>
        </p:nvSpPr>
        <p:spPr>
          <a:xfrm>
            <a:off x="3547349" y="3114282"/>
            <a:ext cx="20511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 idx="5"/>
          </p:nvPr>
        </p:nvSpPr>
        <p:spPr>
          <a:xfrm>
            <a:off x="6111039" y="2758441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6"/>
          </p:nvPr>
        </p:nvSpPr>
        <p:spPr>
          <a:xfrm>
            <a:off x="6111039" y="3114282"/>
            <a:ext cx="20511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6" name="Google Shape;86;p16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6">
    <p:bg>
      <p:bgPr>
        <a:solidFill>
          <a:schemeClr val="lt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4691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xfrm>
            <a:off x="710700" y="1572725"/>
            <a:ext cx="77226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32" name="Google Shape;132;p21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21"/>
          <p:cNvCxnSpPr/>
          <p:nvPr/>
        </p:nvCxnSpPr>
        <p:spPr>
          <a:xfrm>
            <a:off x="6695875" y="56625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9">
    <p:bg>
      <p:bgPr>
        <a:solidFill>
          <a:schemeClr val="accent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55" name="Google Shape;155;p25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0">
    <p:bg>
      <p:bgPr>
        <a:solidFill>
          <a:schemeClr val="dk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58" name="Google Shape;158;p26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4">
    <p:bg>
      <p:bgPr>
        <a:solidFill>
          <a:schemeClr val="accent4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29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9"/>
          <p:cNvCxnSpPr/>
          <p:nvPr/>
        </p:nvCxnSpPr>
        <p:spPr>
          <a:xfrm flipH="1">
            <a:off x="79200" y="56625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9"/>
          <p:cNvCxnSpPr/>
          <p:nvPr/>
        </p:nvCxnSpPr>
        <p:spPr>
          <a:xfrm>
            <a:off x="6695875" y="56625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3"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30"/>
          <p:cNvCxnSpPr/>
          <p:nvPr/>
        </p:nvCxnSpPr>
        <p:spPr>
          <a:xfrm flipH="1">
            <a:off x="6695875" y="3714234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30"/>
          <p:cNvCxnSpPr/>
          <p:nvPr/>
        </p:nvCxnSpPr>
        <p:spPr>
          <a:xfrm flipH="1">
            <a:off x="79200" y="56625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772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700" y="1185900"/>
            <a:ext cx="7722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■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■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■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662" r:id="rId4"/>
    <p:sldLayoutId id="2147483667" r:id="rId5"/>
    <p:sldLayoutId id="2147483671" r:id="rId6"/>
    <p:sldLayoutId id="2147483672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/>
          <p:nvPr/>
        </p:nvSpPr>
        <p:spPr>
          <a:xfrm>
            <a:off x="5373750" y="538500"/>
            <a:ext cx="3059400" cy="40584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77BABB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ctrTitle"/>
          </p:nvPr>
        </p:nvSpPr>
        <p:spPr>
          <a:xfrm>
            <a:off x="710700" y="541200"/>
            <a:ext cx="4391400" cy="24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800" dirty="0" err="1"/>
              <a:t>Minecraft</a:t>
            </a:r>
            <a:endParaRPr sz="4200" dirty="0">
              <a:solidFill>
                <a:srgbClr val="51A8A9"/>
              </a:solidFill>
            </a:endParaRPr>
          </a:p>
        </p:txBody>
      </p:sp>
      <p:sp>
        <p:nvSpPr>
          <p:cNvPr id="186" name="Google Shape;186;p34"/>
          <p:cNvSpPr/>
          <p:nvPr/>
        </p:nvSpPr>
        <p:spPr>
          <a:xfrm>
            <a:off x="9598347" y="4134392"/>
            <a:ext cx="4479" cy="4479"/>
          </a:xfrm>
          <a:custGeom>
            <a:avLst/>
            <a:gdLst/>
            <a:ahLst/>
            <a:cxnLst/>
            <a:rect l="l" t="t" r="r" b="b"/>
            <a:pathLst>
              <a:path w="102" h="102" extrusionOk="0">
                <a:moveTo>
                  <a:pt x="101" y="1"/>
                </a:moveTo>
                <a:lnTo>
                  <a:pt x="0" y="102"/>
                </a:lnTo>
                <a:cubicBezTo>
                  <a:pt x="0" y="102"/>
                  <a:pt x="101" y="102"/>
                  <a:pt x="101" y="1"/>
                </a:cubicBezTo>
                <a:close/>
              </a:path>
            </a:pathLst>
          </a:custGeom>
          <a:solidFill>
            <a:srgbClr val="7F49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8" name="Google Shape;248;p34"/>
          <p:cNvCxnSpPr/>
          <p:nvPr/>
        </p:nvCxnSpPr>
        <p:spPr>
          <a:xfrm rot="10800000" flipH="1">
            <a:off x="712197" y="3238450"/>
            <a:ext cx="4286400" cy="13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4"/>
          <p:cNvCxnSpPr/>
          <p:nvPr/>
        </p:nvCxnSpPr>
        <p:spPr>
          <a:xfrm>
            <a:off x="710700" y="2998425"/>
            <a:ext cx="427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4"/>
          <p:cNvCxnSpPr/>
          <p:nvPr/>
        </p:nvCxnSpPr>
        <p:spPr>
          <a:xfrm>
            <a:off x="5188290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Kép 4">
            <a:extLst>
              <a:ext uri="{FF2B5EF4-FFF2-40B4-BE49-F238E27FC236}">
                <a16:creationId xmlns:a16="http://schemas.microsoft.com/office/drawing/2014/main" id="{ECF11523-1170-4B79-AD16-4045D199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197" y="1121638"/>
            <a:ext cx="1488259" cy="3012754"/>
          </a:xfrm>
          <a:prstGeom prst="rect">
            <a:avLst/>
          </a:prstGeom>
        </p:spPr>
      </p:pic>
      <p:sp>
        <p:nvSpPr>
          <p:cNvPr id="14" name="Google Shape;288;p37">
            <a:extLst>
              <a:ext uri="{FF2B5EF4-FFF2-40B4-BE49-F238E27FC236}">
                <a16:creationId xmlns:a16="http://schemas.microsoft.com/office/drawing/2014/main" id="{0694060A-D7FC-4846-9206-C168D8AEEA1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82746" y="3549700"/>
            <a:ext cx="2745300" cy="7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Kovács Péter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Bánhidai Mátyás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6383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Mobok</a:t>
            </a:r>
            <a:r>
              <a:rPr lang="hu-HU" dirty="0"/>
              <a:t> oldalon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8" name="Google Shape;668;p40"/>
          <p:cNvSpPr txBox="1"/>
          <p:nvPr/>
        </p:nvSpPr>
        <p:spPr>
          <a:xfrm>
            <a:off x="452276" y="3116296"/>
            <a:ext cx="1871700" cy="76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Kinézete</a:t>
            </a:r>
            <a:endParaRPr sz="180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3" name="Google Shape;673;p40"/>
          <p:cNvSpPr/>
          <p:nvPr/>
        </p:nvSpPr>
        <p:spPr>
          <a:xfrm>
            <a:off x="2873886" y="3405245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" name="Google Shape;675;p40"/>
          <p:cNvGrpSpPr/>
          <p:nvPr/>
        </p:nvGrpSpPr>
        <p:grpSpPr>
          <a:xfrm>
            <a:off x="57150" y="1124217"/>
            <a:ext cx="2266826" cy="1077298"/>
            <a:chOff x="457099" y="1875700"/>
            <a:chExt cx="2266826" cy="1077298"/>
          </a:xfrm>
        </p:grpSpPr>
        <p:sp>
          <p:nvSpPr>
            <p:cNvPr id="676" name="Google Shape;676;p40"/>
            <p:cNvSpPr txBox="1"/>
            <p:nvPr/>
          </p:nvSpPr>
          <p:spPr>
            <a:xfrm>
              <a:off x="457099" y="1875700"/>
              <a:ext cx="2266826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Rács kialakítása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677" name="Google Shape;677;p40"/>
            <p:cNvSpPr txBox="1"/>
            <p:nvPr/>
          </p:nvSpPr>
          <p:spPr>
            <a:xfrm>
              <a:off x="852225" y="2243498"/>
              <a:ext cx="1871700" cy="7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678" name="Google Shape;678;p40"/>
          <p:cNvSpPr/>
          <p:nvPr/>
        </p:nvSpPr>
        <p:spPr>
          <a:xfrm>
            <a:off x="2873886" y="1219634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3" name="Google Shape;773;p40"/>
          <p:cNvCxnSpPr>
            <a:cxnSpLocks/>
            <a:stCxn id="676" idx="3"/>
            <a:endCxn id="678" idx="2"/>
          </p:cNvCxnSpPr>
          <p:nvPr/>
        </p:nvCxnSpPr>
        <p:spPr>
          <a:xfrm>
            <a:off x="2323976" y="1308117"/>
            <a:ext cx="549910" cy="30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40"/>
          <p:cNvCxnSpPr>
            <a:cxnSpLocks/>
            <a:stCxn id="668" idx="3"/>
            <a:endCxn id="673" idx="2"/>
          </p:cNvCxnSpPr>
          <p:nvPr/>
        </p:nvCxnSpPr>
        <p:spPr>
          <a:xfrm>
            <a:off x="2323976" y="3496745"/>
            <a:ext cx="5499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" name="Kép 18">
            <a:extLst>
              <a:ext uri="{FF2B5EF4-FFF2-40B4-BE49-F238E27FC236}">
                <a16:creationId xmlns:a16="http://schemas.microsoft.com/office/drawing/2014/main" id="{D64A3D5D-F90A-22B1-616E-2FCA70168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138" y="2302107"/>
            <a:ext cx="5473069" cy="2389275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083876E9-BD21-5D83-37BC-081999C60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138" y="883620"/>
            <a:ext cx="5591955" cy="590632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4E679501-C7DD-F27A-48D1-DA54343E9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138" y="1578525"/>
            <a:ext cx="5410955" cy="428685"/>
          </a:xfrm>
          <a:prstGeom prst="rect">
            <a:avLst/>
          </a:prstGeom>
          <a:solidFill>
            <a:srgbClr val="396383"/>
          </a:solidFill>
          <a:ln w="12700">
            <a:solidFill>
              <a:srgbClr val="FFFFFF">
                <a:alpha val="20000"/>
              </a:srgbClr>
            </a:solidFill>
          </a:ln>
        </p:spPr>
      </p:pic>
    </p:spTree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55000">
                <a:schemeClr val="tx1">
                  <a:lumMod val="25000"/>
                  <a:lumOff val="75000"/>
                </a:schemeClr>
              </a:gs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5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102492" y="1892499"/>
            <a:ext cx="4369996" cy="1232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Carousel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97549"/>
            <a:ext cx="2745300" cy="7359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Kialakítása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Kinézete</a:t>
            </a:r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Kép 2">
            <a:extLst>
              <a:ext uri="{FF2B5EF4-FFF2-40B4-BE49-F238E27FC236}">
                <a16:creationId xmlns:a16="http://schemas.microsoft.com/office/drawing/2014/main" id="{03DF9E0B-C49C-E5CC-666A-D7EB71695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52" y="1546381"/>
            <a:ext cx="2566698" cy="204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0197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8E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675;p40">
            <a:extLst>
              <a:ext uri="{FF2B5EF4-FFF2-40B4-BE49-F238E27FC236}">
                <a16:creationId xmlns:a16="http://schemas.microsoft.com/office/drawing/2014/main" id="{F2F438EF-F797-F111-504E-4357A05FD26F}"/>
              </a:ext>
            </a:extLst>
          </p:cNvPr>
          <p:cNvGrpSpPr/>
          <p:nvPr/>
        </p:nvGrpSpPr>
        <p:grpSpPr>
          <a:xfrm>
            <a:off x="57150" y="1124217"/>
            <a:ext cx="2266826" cy="1077298"/>
            <a:chOff x="457099" y="1875700"/>
            <a:chExt cx="2266826" cy="1077298"/>
          </a:xfrm>
        </p:grpSpPr>
        <p:sp>
          <p:nvSpPr>
            <p:cNvPr id="5" name="Google Shape;676;p40">
              <a:extLst>
                <a:ext uri="{FF2B5EF4-FFF2-40B4-BE49-F238E27FC236}">
                  <a16:creationId xmlns:a16="http://schemas.microsoft.com/office/drawing/2014/main" id="{9D2855C8-E3FC-3CF3-61CE-8D7A589622A3}"/>
                </a:ext>
              </a:extLst>
            </p:cNvPr>
            <p:cNvSpPr txBox="1"/>
            <p:nvPr/>
          </p:nvSpPr>
          <p:spPr>
            <a:xfrm>
              <a:off x="457099" y="1875700"/>
              <a:ext cx="2266826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Carousel</a:t>
              </a:r>
              <a:r>
                <a:rPr lang="hu-HU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 kialakítása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6" name="Google Shape;677;p40">
              <a:extLst>
                <a:ext uri="{FF2B5EF4-FFF2-40B4-BE49-F238E27FC236}">
                  <a16:creationId xmlns:a16="http://schemas.microsoft.com/office/drawing/2014/main" id="{48EE3DD6-3290-C0BF-6E02-E6C8B49BD4DA}"/>
                </a:ext>
              </a:extLst>
            </p:cNvPr>
            <p:cNvSpPr txBox="1"/>
            <p:nvPr/>
          </p:nvSpPr>
          <p:spPr>
            <a:xfrm>
              <a:off x="852225" y="2243498"/>
              <a:ext cx="1871700" cy="7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7" name="Google Shape;664;p40">
            <a:extLst>
              <a:ext uri="{FF2B5EF4-FFF2-40B4-BE49-F238E27FC236}">
                <a16:creationId xmlns:a16="http://schemas.microsoft.com/office/drawing/2014/main" id="{DA052230-8F8D-B41E-8AAA-9873B3092DD8}"/>
              </a:ext>
            </a:extLst>
          </p:cNvPr>
          <p:cNvSpPr txBox="1">
            <a:spLocks/>
          </p:cNvSpPr>
          <p:nvPr/>
        </p:nvSpPr>
        <p:spPr>
          <a:xfrm>
            <a:off x="238265" y="203848"/>
            <a:ext cx="772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7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Black"/>
              <a:buNone/>
              <a:defRPr sz="5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algn="l"/>
            <a:r>
              <a:rPr lang="hu-HU" sz="2800" dirty="0" err="1"/>
              <a:t>Carousel</a:t>
            </a:r>
            <a:endParaRPr lang="hu-HU" sz="2800" dirty="0"/>
          </a:p>
        </p:txBody>
      </p:sp>
      <p:cxnSp>
        <p:nvCxnSpPr>
          <p:cNvPr id="8" name="Google Shape;665;p40">
            <a:extLst>
              <a:ext uri="{FF2B5EF4-FFF2-40B4-BE49-F238E27FC236}">
                <a16:creationId xmlns:a16="http://schemas.microsoft.com/office/drawing/2014/main" id="{C305449B-D810-D858-CEE5-1D50E3844748}"/>
              </a:ext>
            </a:extLst>
          </p:cNvPr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668;p40">
            <a:extLst>
              <a:ext uri="{FF2B5EF4-FFF2-40B4-BE49-F238E27FC236}">
                <a16:creationId xmlns:a16="http://schemas.microsoft.com/office/drawing/2014/main" id="{72BBBD23-E9B7-A26F-45C1-EBAC1C23B96A}"/>
              </a:ext>
            </a:extLst>
          </p:cNvPr>
          <p:cNvSpPr txBox="1"/>
          <p:nvPr/>
        </p:nvSpPr>
        <p:spPr>
          <a:xfrm>
            <a:off x="2182430" y="1365317"/>
            <a:ext cx="1871700" cy="45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Kinézete</a:t>
            </a:r>
            <a:endParaRPr sz="180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0" name="Google Shape;673;p40">
            <a:extLst>
              <a:ext uri="{FF2B5EF4-FFF2-40B4-BE49-F238E27FC236}">
                <a16:creationId xmlns:a16="http://schemas.microsoft.com/office/drawing/2014/main" id="{27C97674-A2FD-D4A0-8D93-9CB54220F1A3}"/>
              </a:ext>
            </a:extLst>
          </p:cNvPr>
          <p:cNvSpPr/>
          <p:nvPr/>
        </p:nvSpPr>
        <p:spPr>
          <a:xfrm rot="5188792">
            <a:off x="3026780" y="2010407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8E8E8E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78;p40">
            <a:extLst>
              <a:ext uri="{FF2B5EF4-FFF2-40B4-BE49-F238E27FC236}">
                <a16:creationId xmlns:a16="http://schemas.microsoft.com/office/drawing/2014/main" id="{6D43D40E-BCA7-5FB7-7980-569877BF6626}"/>
              </a:ext>
            </a:extLst>
          </p:cNvPr>
          <p:cNvSpPr/>
          <p:nvPr/>
        </p:nvSpPr>
        <p:spPr>
          <a:xfrm>
            <a:off x="4520160" y="1216617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8E8E8E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773;p40">
            <a:extLst>
              <a:ext uri="{FF2B5EF4-FFF2-40B4-BE49-F238E27FC236}">
                <a16:creationId xmlns:a16="http://schemas.microsoft.com/office/drawing/2014/main" id="{AE79BAF6-C3E7-5DB2-4A1D-4A4D432D7D76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1955098" y="1308117"/>
            <a:ext cx="25650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774;p40">
            <a:extLst>
              <a:ext uri="{FF2B5EF4-FFF2-40B4-BE49-F238E27FC236}">
                <a16:creationId xmlns:a16="http://schemas.microsoft.com/office/drawing/2014/main" id="{53636A80-FF7A-635B-5003-1894BF5921AB}"/>
              </a:ext>
            </a:extLst>
          </p:cNvPr>
          <p:cNvCxnSpPr>
            <a:cxnSpLocks/>
            <a:stCxn id="9" idx="2"/>
            <a:endCxn id="10" idx="2"/>
          </p:cNvCxnSpPr>
          <p:nvPr/>
        </p:nvCxnSpPr>
        <p:spPr>
          <a:xfrm flipH="1">
            <a:off x="3112662" y="1821239"/>
            <a:ext cx="5618" cy="18934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Kép 13">
            <a:extLst>
              <a:ext uri="{FF2B5EF4-FFF2-40B4-BE49-F238E27FC236}">
                <a16:creationId xmlns:a16="http://schemas.microsoft.com/office/drawing/2014/main" id="{256C8A39-3A4B-D692-92B6-9F1C191D2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947" y="237329"/>
            <a:ext cx="3583265" cy="1773776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C9DFCE03-6C89-4CC9-B5E1-24C58C485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028" y="1663034"/>
            <a:ext cx="2480644" cy="3243137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A6B42B18-5D16-3FCC-4375-43E38BD0E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69" y="2230483"/>
            <a:ext cx="5264060" cy="2709169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sp>
        <p:nvSpPr>
          <p:cNvPr id="17" name="Téglalap 16">
            <a:extLst>
              <a:ext uri="{FF2B5EF4-FFF2-40B4-BE49-F238E27FC236}">
                <a16:creationId xmlns:a16="http://schemas.microsoft.com/office/drawing/2014/main" id="{B53F1A5C-B439-E7B8-114A-58CA39693A7D}"/>
              </a:ext>
            </a:extLst>
          </p:cNvPr>
          <p:cNvSpPr/>
          <p:nvPr/>
        </p:nvSpPr>
        <p:spPr>
          <a:xfrm>
            <a:off x="1042212" y="3647496"/>
            <a:ext cx="200958" cy="212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8153D40A-83C7-4D67-94C6-987B7286E181}"/>
              </a:ext>
            </a:extLst>
          </p:cNvPr>
          <p:cNvCxnSpPr>
            <a:cxnSpLocks/>
          </p:cNvCxnSpPr>
          <p:nvPr/>
        </p:nvCxnSpPr>
        <p:spPr>
          <a:xfrm>
            <a:off x="1243170" y="1771650"/>
            <a:ext cx="0" cy="18758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Kép 18">
            <a:extLst>
              <a:ext uri="{FF2B5EF4-FFF2-40B4-BE49-F238E27FC236}">
                <a16:creationId xmlns:a16="http://schemas.microsoft.com/office/drawing/2014/main" id="{9F943D3D-60C8-773F-8456-C5901D8E7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01" y="1800019"/>
            <a:ext cx="1143000" cy="12287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8BEA7D26-F06D-0527-9C4C-F450FC53B8F0}"/>
              </a:ext>
            </a:extLst>
          </p:cNvPr>
          <p:cNvCxnSpPr>
            <a:cxnSpLocks/>
          </p:cNvCxnSpPr>
          <p:nvPr/>
        </p:nvCxnSpPr>
        <p:spPr>
          <a:xfrm>
            <a:off x="57150" y="3048000"/>
            <a:ext cx="1010361" cy="607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Kép 20">
            <a:extLst>
              <a:ext uri="{FF2B5EF4-FFF2-40B4-BE49-F238E27FC236}">
                <a16:creationId xmlns:a16="http://schemas.microsoft.com/office/drawing/2014/main" id="{7D94DFAE-4AD9-F849-3E3B-7B608A7EB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170" y="926771"/>
            <a:ext cx="6646155" cy="3289958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244967E9-3ADA-7A6B-09CE-9700E0556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642" y="-8835"/>
            <a:ext cx="3940971" cy="5152335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888092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876B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AEDDDC">
                  <a:alpha val="0"/>
                </a:srgbClr>
              </a:gs>
              <a:gs pos="100000">
                <a:srgbClr val="2D876B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rgbClr val="2D876B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6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193383" y="1892499"/>
            <a:ext cx="4243380" cy="1232400"/>
          </a:xfrm>
          <a:prstGeom prst="rect">
            <a:avLst/>
          </a:prstGeom>
          <a:solidFill>
            <a:srgbClr val="2D876B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Quiz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97548"/>
            <a:ext cx="2745300" cy="817301"/>
          </a:xfrm>
          <a:prstGeom prst="rect">
            <a:avLst/>
          </a:prstGeom>
          <a:solidFill>
            <a:srgbClr val="2D876B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Működése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Megjelenése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Funkciók</a:t>
            </a:r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8" name="Picture 4" descr="Quiz - Free signs icons">
            <a:extLst>
              <a:ext uri="{FF2B5EF4-FFF2-40B4-BE49-F238E27FC236}">
                <a16:creationId xmlns:a16="http://schemas.microsoft.com/office/drawing/2014/main" id="{D72B80C7-2E25-C5F8-E4E7-A967BE851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29" y="1364508"/>
            <a:ext cx="2288381" cy="228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98490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876B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Működése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5" name="Google Shape;675;p40"/>
          <p:cNvGrpSpPr/>
          <p:nvPr/>
        </p:nvGrpSpPr>
        <p:grpSpPr>
          <a:xfrm>
            <a:off x="-161541" y="1494452"/>
            <a:ext cx="2266826" cy="1077298"/>
            <a:chOff x="457099" y="1875700"/>
            <a:chExt cx="2266826" cy="1077298"/>
          </a:xfrm>
        </p:grpSpPr>
        <p:sp>
          <p:nvSpPr>
            <p:cNvPr id="676" name="Google Shape;676;p40"/>
            <p:cNvSpPr txBox="1"/>
            <p:nvPr/>
          </p:nvSpPr>
          <p:spPr>
            <a:xfrm>
              <a:off x="457099" y="1875700"/>
              <a:ext cx="2266826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Javascript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677" name="Google Shape;677;p40"/>
            <p:cNvSpPr txBox="1"/>
            <p:nvPr/>
          </p:nvSpPr>
          <p:spPr>
            <a:xfrm>
              <a:off x="852225" y="2243498"/>
              <a:ext cx="1871700" cy="7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678" name="Google Shape;678;p40"/>
          <p:cNvSpPr/>
          <p:nvPr/>
        </p:nvSpPr>
        <p:spPr>
          <a:xfrm>
            <a:off x="2964213" y="1586852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3" name="Google Shape;773;p40"/>
          <p:cNvCxnSpPr>
            <a:cxnSpLocks/>
            <a:stCxn id="676" idx="3"/>
            <a:endCxn id="678" idx="2"/>
          </p:cNvCxnSpPr>
          <p:nvPr/>
        </p:nvCxnSpPr>
        <p:spPr>
          <a:xfrm>
            <a:off x="2105285" y="1678352"/>
            <a:ext cx="85892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Kép 4">
            <a:extLst>
              <a:ext uri="{FF2B5EF4-FFF2-40B4-BE49-F238E27FC236}">
                <a16:creationId xmlns:a16="http://schemas.microsoft.com/office/drawing/2014/main" id="{6F9AB724-1F9B-24CD-90FA-CE143DE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142" y="843545"/>
            <a:ext cx="4515592" cy="1643974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FFFA122-CAE3-F27C-08C4-F8480FA8F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51" y="2559782"/>
            <a:ext cx="2372351" cy="2183403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28A21266-A17A-3D27-4412-4AB2ADA24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987" y="2557315"/>
            <a:ext cx="2255496" cy="2183403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3AF4F2B1-EEF2-0E28-F002-13D9286A6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061" y="2557315"/>
            <a:ext cx="3047673" cy="1622711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E20D5E8E-E133-C03D-CE38-457C42EBE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72" y="907240"/>
            <a:ext cx="9144000" cy="3329020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D830E204-1B58-296A-8CDB-3B68ACCD7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598" y="8150"/>
            <a:ext cx="5611059" cy="5164161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76ABCA8-07C3-5692-2426-0E0373E19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897" y="-5299"/>
            <a:ext cx="5362459" cy="5191058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FADDE996-F453-139D-4C09-8B319FDBB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904" y="691592"/>
            <a:ext cx="7062387" cy="3760316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26992856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876B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0"/>
          <p:cNvSpPr txBox="1"/>
          <p:nvPr/>
        </p:nvSpPr>
        <p:spPr>
          <a:xfrm>
            <a:off x="260600" y="3687796"/>
            <a:ext cx="1871700" cy="76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Kinézete</a:t>
            </a:r>
            <a:endParaRPr sz="180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3" name="Google Shape;673;p40"/>
          <p:cNvSpPr/>
          <p:nvPr/>
        </p:nvSpPr>
        <p:spPr>
          <a:xfrm>
            <a:off x="2790156" y="3976745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/>
          <p:nvPr/>
        </p:nvSpPr>
        <p:spPr>
          <a:xfrm>
            <a:off x="486504" y="2717771"/>
            <a:ext cx="1645796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Quiz.html</a:t>
            </a:r>
            <a:endParaRPr sz="180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8" name="Google Shape;678;p40"/>
          <p:cNvSpPr/>
          <p:nvPr/>
        </p:nvSpPr>
        <p:spPr>
          <a:xfrm>
            <a:off x="2682210" y="2813188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3" name="Google Shape;773;p40"/>
          <p:cNvCxnSpPr>
            <a:cxnSpLocks/>
            <a:stCxn id="676" idx="3"/>
            <a:endCxn id="678" idx="2"/>
          </p:cNvCxnSpPr>
          <p:nvPr/>
        </p:nvCxnSpPr>
        <p:spPr>
          <a:xfrm>
            <a:off x="2132300" y="2901671"/>
            <a:ext cx="549910" cy="30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40"/>
          <p:cNvCxnSpPr>
            <a:cxnSpLocks/>
            <a:stCxn id="668" idx="3"/>
            <a:endCxn id="673" idx="2"/>
          </p:cNvCxnSpPr>
          <p:nvPr/>
        </p:nvCxnSpPr>
        <p:spPr>
          <a:xfrm>
            <a:off x="2132300" y="4068245"/>
            <a:ext cx="65785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Kép 4">
            <a:extLst>
              <a:ext uri="{FF2B5EF4-FFF2-40B4-BE49-F238E27FC236}">
                <a16:creationId xmlns:a16="http://schemas.microsoft.com/office/drawing/2014/main" id="{4CF7E8C6-DEA9-B29C-F2F2-6CCD5E52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886" y="2550078"/>
            <a:ext cx="4244400" cy="729966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6EFA393E-C562-19B2-E24F-5B714AFF3E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150"/>
          <a:stretch/>
        </p:blipFill>
        <p:spPr>
          <a:xfrm>
            <a:off x="141543" y="467830"/>
            <a:ext cx="4867974" cy="1502272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21EE74DD-1D17-9BCD-D15B-1F5605D4F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086" y="467830"/>
            <a:ext cx="3598037" cy="1502273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A7F94108-5E1A-8F82-0F21-98832956D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288" y="3377869"/>
            <a:ext cx="2621679" cy="1380751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84A43F1D-F0F6-1551-166C-610EDF488C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150"/>
          <a:stretch/>
        </p:blipFill>
        <p:spPr>
          <a:xfrm>
            <a:off x="7382" y="1157156"/>
            <a:ext cx="9136618" cy="2819589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D6E9076-8223-DC9B-7ABC-9598DE712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522" y="1137216"/>
            <a:ext cx="6745865" cy="2816572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C6C9D48-D9E4-0D0C-7E94-0BCE0052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29" y="1757151"/>
            <a:ext cx="9149729" cy="1573602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8705205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bg1">
                  <a:lumMod val="60000"/>
                  <a:lumOff val="40000"/>
                </a:schemeClr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7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190724" y="1901620"/>
            <a:ext cx="4434271" cy="123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Github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71888"/>
            <a:ext cx="2745300" cy="103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Verziókezelés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Munkamegosztás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Címkék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/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4" descr="Github Logo - Free social media icons">
            <a:extLst>
              <a:ext uri="{FF2B5EF4-FFF2-40B4-BE49-F238E27FC236}">
                <a16:creationId xmlns:a16="http://schemas.microsoft.com/office/drawing/2014/main" id="{34A2250E-C65D-7C4C-CB57-976C16E3D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48" y="1234297"/>
            <a:ext cx="2669505" cy="266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9103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Github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Kép 5">
            <a:extLst>
              <a:ext uri="{FF2B5EF4-FFF2-40B4-BE49-F238E27FC236}">
                <a16:creationId xmlns:a16="http://schemas.microsoft.com/office/drawing/2014/main" id="{3715D54D-BBA8-3343-E58D-6E6C75694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125" y="2010329"/>
            <a:ext cx="4576623" cy="2736390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845FA5D-8D62-E6E8-33A5-2D7B213812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208"/>
          <a:stretch/>
        </p:blipFill>
        <p:spPr>
          <a:xfrm>
            <a:off x="639066" y="866896"/>
            <a:ext cx="4576623" cy="1077338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59F9472-05CB-998F-C781-81AE73F6AC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07" r="49990"/>
          <a:stretch/>
        </p:blipFill>
        <p:spPr>
          <a:xfrm>
            <a:off x="639066" y="2105855"/>
            <a:ext cx="2019160" cy="1246756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838F516B-7434-9FE7-298D-58928434DE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9" t="47412"/>
          <a:stretch/>
        </p:blipFill>
        <p:spPr>
          <a:xfrm>
            <a:off x="639066" y="3442959"/>
            <a:ext cx="2018409" cy="1237231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99414554"/>
      </p:ext>
    </p:extLst>
  </p:cSld>
  <p:clrMapOvr>
    <a:masterClrMapping/>
  </p:clrMapOvr>
  <p:transition spd="slow">
    <p:push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Labels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Kép 1">
            <a:extLst>
              <a:ext uri="{FF2B5EF4-FFF2-40B4-BE49-F238E27FC236}">
                <a16:creationId xmlns:a16="http://schemas.microsoft.com/office/drawing/2014/main" id="{F9E183CC-5653-C8A7-3A99-895E65DD9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93" y="843495"/>
            <a:ext cx="4891855" cy="3910305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CC94032-C4DC-B90C-CD0C-0DB316D106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729"/>
          <a:stretch/>
        </p:blipFill>
        <p:spPr>
          <a:xfrm>
            <a:off x="5750024" y="1162453"/>
            <a:ext cx="1364802" cy="2500849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sp>
        <p:nvSpPr>
          <p:cNvPr id="7" name="Google Shape;288;p37">
            <a:extLst>
              <a:ext uri="{FF2B5EF4-FFF2-40B4-BE49-F238E27FC236}">
                <a16:creationId xmlns:a16="http://schemas.microsoft.com/office/drawing/2014/main" id="{A3AE99C0-B8FA-1319-5BA2-2EDE05F8C675}"/>
              </a:ext>
            </a:extLst>
          </p:cNvPr>
          <p:cNvSpPr txBox="1">
            <a:spLocks/>
          </p:cNvSpPr>
          <p:nvPr/>
        </p:nvSpPr>
        <p:spPr>
          <a:xfrm>
            <a:off x="5848314" y="573332"/>
            <a:ext cx="1168222" cy="92320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2400" dirty="0">
                <a:solidFill>
                  <a:schemeClr val="dk1"/>
                </a:solidFill>
                <a:latin typeface="Poppins Black"/>
                <a:cs typeface="Poppins Black"/>
                <a:sym typeface="Poppins Black"/>
              </a:rPr>
              <a:t>Elején</a:t>
            </a:r>
            <a:endParaRPr lang="hu-HU" sz="2800" dirty="0">
              <a:solidFill>
                <a:schemeClr val="dk1"/>
              </a:solidFill>
              <a:latin typeface="Poppins Black"/>
              <a:cs typeface="Poppins Black"/>
              <a:sym typeface="Poppins Blac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8" name="Google Shape;288;p37">
            <a:extLst>
              <a:ext uri="{FF2B5EF4-FFF2-40B4-BE49-F238E27FC236}">
                <a16:creationId xmlns:a16="http://schemas.microsoft.com/office/drawing/2014/main" id="{7AF347E2-2FEB-4D27-F495-6BA4743FB62A}"/>
              </a:ext>
            </a:extLst>
          </p:cNvPr>
          <p:cNvSpPr txBox="1">
            <a:spLocks/>
          </p:cNvSpPr>
          <p:nvPr/>
        </p:nvSpPr>
        <p:spPr>
          <a:xfrm>
            <a:off x="7512726" y="591854"/>
            <a:ext cx="1221100" cy="88616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2400" dirty="0">
                <a:solidFill>
                  <a:schemeClr val="dk1"/>
                </a:solidFill>
                <a:latin typeface="Poppins Black"/>
                <a:cs typeface="Poppins Black"/>
                <a:sym typeface="Poppins Black"/>
              </a:rPr>
              <a:t>Végén</a:t>
            </a:r>
            <a:endParaRPr lang="hu-HU" sz="2800" dirty="0">
              <a:solidFill>
                <a:schemeClr val="dk1"/>
              </a:solidFill>
              <a:latin typeface="Poppins Black"/>
              <a:cs typeface="Poppins Black"/>
              <a:sym typeface="Poppins Blac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A1DCD9A0-8039-FC00-7B00-04D898ADF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346" y="1162453"/>
            <a:ext cx="1423861" cy="3185710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9B2B9F74-EC27-5665-71D5-CBE14E10A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2200" y="1162453"/>
            <a:ext cx="4891855" cy="8752821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533138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5185E-6 L 0.00017 -0.4774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47747 L 0.00017 -0.9487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5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94876 L 0.00017 -1.3496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0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p62"/>
          <p:cNvSpPr txBox="1">
            <a:spLocks noGrp="1"/>
          </p:cNvSpPr>
          <p:nvPr>
            <p:ph type="title"/>
          </p:nvPr>
        </p:nvSpPr>
        <p:spPr>
          <a:xfrm>
            <a:off x="710700" y="464999"/>
            <a:ext cx="7000740" cy="18067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Mit tanultunk a csoportmunkának köszönhetően?</a:t>
            </a:r>
            <a:endParaRPr dirty="0"/>
          </a:p>
        </p:txBody>
      </p:sp>
      <p:sp>
        <p:nvSpPr>
          <p:cNvPr id="2492" name="Google Shape;2492;p62"/>
          <p:cNvSpPr txBox="1">
            <a:spLocks noGrp="1"/>
          </p:cNvSpPr>
          <p:nvPr>
            <p:ph type="subTitle" idx="1"/>
          </p:nvPr>
        </p:nvSpPr>
        <p:spPr>
          <a:xfrm>
            <a:off x="710700" y="2193575"/>
            <a:ext cx="7722600" cy="2470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latin typeface="Poppins Black"/>
                <a:ea typeface="Poppins Black"/>
                <a:cs typeface="Poppins Black"/>
                <a:sym typeface="Poppins Black"/>
              </a:rPr>
              <a:t>Mátyás</a:t>
            </a:r>
            <a:endParaRPr sz="1800" dirty="0"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>
                <a:solidFill>
                  <a:schemeClr val="hlink"/>
                </a:solidFill>
                <a:uFill>
                  <a:noFill/>
                </a:uFill>
              </a:rPr>
              <a:t>Kompromisszumkészség</a:t>
            </a:r>
            <a:endParaRPr lang="en-US" dirty="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 err="1"/>
              <a:t>Javascript</a:t>
            </a:r>
            <a:endParaRPr lang="hu-HU" dirty="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 err="1"/>
              <a:t>Bootstrap</a:t>
            </a:r>
            <a:endParaRPr lang="hu-HU" dirty="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 sz="1800" dirty="0">
                <a:latin typeface="Poppins Black"/>
                <a:ea typeface="Poppins Black"/>
                <a:cs typeface="Poppins Black"/>
                <a:sym typeface="Poppins Black"/>
              </a:rPr>
              <a:t>Péter</a:t>
            </a:r>
            <a:endParaRPr lang="en" sz="1800" dirty="0"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 err="1">
                <a:solidFill>
                  <a:schemeClr val="hlink"/>
                </a:solidFill>
                <a:uFill>
                  <a:noFill/>
                </a:uFill>
              </a:rPr>
              <a:t>Bootstrap</a:t>
            </a:r>
            <a:endParaRPr lang="hu-HU" dirty="0">
              <a:solidFill>
                <a:schemeClr val="hlink"/>
              </a:solidFill>
              <a:uFill>
                <a:noFill/>
              </a:uFill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 err="1">
                <a:solidFill>
                  <a:schemeClr val="hlink"/>
                </a:solidFill>
                <a:uFill>
                  <a:noFill/>
                </a:uFill>
              </a:rPr>
              <a:t>Css</a:t>
            </a:r>
            <a:endParaRPr lang="hu-HU" dirty="0">
              <a:solidFill>
                <a:schemeClr val="hlink"/>
              </a:solidFill>
              <a:uFill>
                <a:noFill/>
              </a:uFill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>
                <a:solidFill>
                  <a:schemeClr val="hlink"/>
                </a:solidFill>
                <a:uFill>
                  <a:noFill/>
                </a:uFill>
              </a:rPr>
              <a:t>Munkamegosztás</a:t>
            </a: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hu-HU" dirty="0"/>
          </a:p>
        </p:txBody>
      </p:sp>
      <p:cxnSp>
        <p:nvCxnSpPr>
          <p:cNvPr id="2493" name="Google Shape;2493;p62"/>
          <p:cNvCxnSpPr>
            <a:cxnSpLocks/>
          </p:cNvCxnSpPr>
          <p:nvPr/>
        </p:nvCxnSpPr>
        <p:spPr>
          <a:xfrm>
            <a:off x="310650" y="2122137"/>
            <a:ext cx="29754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title"/>
          </p:nvPr>
        </p:nvSpPr>
        <p:spPr>
          <a:xfrm>
            <a:off x="3238000" y="465000"/>
            <a:ext cx="519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Miről fogunk beszélni?</a:t>
            </a:r>
            <a:endParaRPr dirty="0"/>
          </a:p>
        </p:txBody>
      </p:sp>
      <p:sp>
        <p:nvSpPr>
          <p:cNvPr id="265" name="Google Shape;265;p36"/>
          <p:cNvSpPr txBox="1">
            <a:spLocks noGrp="1"/>
          </p:cNvSpPr>
          <p:nvPr>
            <p:ph type="title" idx="2"/>
          </p:nvPr>
        </p:nvSpPr>
        <p:spPr>
          <a:xfrm>
            <a:off x="1658825" y="1820722"/>
            <a:ext cx="2772300" cy="10784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Téma bemutatása</a:t>
            </a:r>
            <a:endParaRPr sz="2800" dirty="0"/>
          </a:p>
        </p:txBody>
      </p:sp>
      <p:sp>
        <p:nvSpPr>
          <p:cNvPr id="266" name="Google Shape;266;p36"/>
          <p:cNvSpPr txBox="1">
            <a:spLocks noGrp="1"/>
          </p:cNvSpPr>
          <p:nvPr>
            <p:ph type="title" idx="3"/>
          </p:nvPr>
        </p:nvSpPr>
        <p:spPr>
          <a:xfrm>
            <a:off x="7210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68" name="Google Shape;268;p36"/>
          <p:cNvSpPr txBox="1">
            <a:spLocks noGrp="1"/>
          </p:cNvSpPr>
          <p:nvPr>
            <p:ph type="title" idx="4"/>
          </p:nvPr>
        </p:nvSpPr>
        <p:spPr>
          <a:xfrm>
            <a:off x="5660950" y="1820721"/>
            <a:ext cx="2772300" cy="10784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Alkalmazott technológiák</a:t>
            </a:r>
            <a:endParaRPr sz="2800" dirty="0"/>
          </a:p>
        </p:txBody>
      </p:sp>
      <p:sp>
        <p:nvSpPr>
          <p:cNvPr id="269" name="Google Shape;269;p36"/>
          <p:cNvSpPr txBox="1">
            <a:spLocks noGrp="1"/>
          </p:cNvSpPr>
          <p:nvPr>
            <p:ph type="title" idx="5"/>
          </p:nvPr>
        </p:nvSpPr>
        <p:spPr>
          <a:xfrm>
            <a:off x="47085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71" name="Google Shape;271;p36"/>
          <p:cNvSpPr txBox="1">
            <a:spLocks noGrp="1"/>
          </p:cNvSpPr>
          <p:nvPr>
            <p:ph type="title" idx="7"/>
          </p:nvPr>
        </p:nvSpPr>
        <p:spPr>
          <a:xfrm>
            <a:off x="1635228" y="3342597"/>
            <a:ext cx="2913173" cy="8806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Menürendszer</a:t>
            </a:r>
            <a:endParaRPr sz="2800" dirty="0"/>
          </a:p>
        </p:txBody>
      </p:sp>
      <p:sp>
        <p:nvSpPr>
          <p:cNvPr id="272" name="Google Shape;272;p36"/>
          <p:cNvSpPr txBox="1">
            <a:spLocks noGrp="1"/>
          </p:cNvSpPr>
          <p:nvPr>
            <p:ph type="title" idx="8"/>
          </p:nvPr>
        </p:nvSpPr>
        <p:spPr>
          <a:xfrm>
            <a:off x="721025" y="3484625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title" idx="13"/>
          </p:nvPr>
        </p:nvSpPr>
        <p:spPr>
          <a:xfrm>
            <a:off x="5660950" y="3342597"/>
            <a:ext cx="2772300" cy="8806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/>
              <a:t>Bootstrap</a:t>
            </a:r>
            <a:r>
              <a:rPr lang="hu-HU" sz="2800" dirty="0"/>
              <a:t> rács</a:t>
            </a:r>
            <a:endParaRPr sz="2800" dirty="0"/>
          </a:p>
        </p:txBody>
      </p:sp>
      <p:sp>
        <p:nvSpPr>
          <p:cNvPr id="275" name="Google Shape;275;p36"/>
          <p:cNvSpPr txBox="1">
            <a:spLocks noGrp="1"/>
          </p:cNvSpPr>
          <p:nvPr>
            <p:ph type="title" idx="14"/>
          </p:nvPr>
        </p:nvSpPr>
        <p:spPr>
          <a:xfrm>
            <a:off x="4708525" y="3484625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cxnSp>
        <p:nvCxnSpPr>
          <p:cNvPr id="277" name="Google Shape;277;p36"/>
          <p:cNvCxnSpPr/>
          <p:nvPr/>
        </p:nvCxnSpPr>
        <p:spPr>
          <a:xfrm>
            <a:off x="1513325" y="1962750"/>
            <a:ext cx="0" cy="226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36"/>
          <p:cNvCxnSpPr/>
          <p:nvPr/>
        </p:nvCxnSpPr>
        <p:spPr>
          <a:xfrm>
            <a:off x="5500825" y="1962750"/>
            <a:ext cx="0" cy="226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36"/>
          <p:cNvCxnSpPr/>
          <p:nvPr/>
        </p:nvCxnSpPr>
        <p:spPr>
          <a:xfrm>
            <a:off x="5095050" y="1037700"/>
            <a:ext cx="330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C5095F3F-0C4D-875E-10F1-043CD298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" y="102475"/>
            <a:ext cx="8277475" cy="252396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7F3E54F-D275-1F84-B184-0D07F4167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18" y="2626438"/>
            <a:ext cx="4102964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9754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 idx="2"/>
          </p:nvPr>
        </p:nvSpPr>
        <p:spPr>
          <a:xfrm>
            <a:off x="1658825" y="182072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/>
              <a:t>Carousel</a:t>
            </a:r>
            <a:endParaRPr sz="2800" dirty="0"/>
          </a:p>
        </p:txBody>
      </p:sp>
      <p:sp>
        <p:nvSpPr>
          <p:cNvPr id="266" name="Google Shape;266;p36"/>
          <p:cNvSpPr txBox="1">
            <a:spLocks noGrp="1"/>
          </p:cNvSpPr>
          <p:nvPr>
            <p:ph type="title" idx="3"/>
          </p:nvPr>
        </p:nvSpPr>
        <p:spPr>
          <a:xfrm>
            <a:off x="7210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5</a:t>
            </a:r>
            <a:endParaRPr dirty="0"/>
          </a:p>
        </p:txBody>
      </p:sp>
      <p:sp>
        <p:nvSpPr>
          <p:cNvPr id="268" name="Google Shape;268;p36"/>
          <p:cNvSpPr txBox="1">
            <a:spLocks noGrp="1"/>
          </p:cNvSpPr>
          <p:nvPr>
            <p:ph type="title" idx="4"/>
          </p:nvPr>
        </p:nvSpPr>
        <p:spPr>
          <a:xfrm>
            <a:off x="5660950" y="182072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/>
              <a:t>Quiz</a:t>
            </a:r>
            <a:endParaRPr sz="2800" dirty="0"/>
          </a:p>
        </p:txBody>
      </p:sp>
      <p:sp>
        <p:nvSpPr>
          <p:cNvPr id="269" name="Google Shape;269;p36"/>
          <p:cNvSpPr txBox="1">
            <a:spLocks noGrp="1"/>
          </p:cNvSpPr>
          <p:nvPr>
            <p:ph type="title" idx="5"/>
          </p:nvPr>
        </p:nvSpPr>
        <p:spPr>
          <a:xfrm>
            <a:off x="47085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6</a:t>
            </a:r>
            <a:endParaRPr dirty="0"/>
          </a:p>
        </p:txBody>
      </p:sp>
      <p:sp>
        <p:nvSpPr>
          <p:cNvPr id="271" name="Google Shape;271;p36"/>
          <p:cNvSpPr txBox="1">
            <a:spLocks noGrp="1"/>
          </p:cNvSpPr>
          <p:nvPr>
            <p:ph type="title" idx="7"/>
          </p:nvPr>
        </p:nvSpPr>
        <p:spPr>
          <a:xfrm>
            <a:off x="1658825" y="3207747"/>
            <a:ext cx="315418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/>
              <a:t>Github</a:t>
            </a:r>
            <a:endParaRPr sz="2800" dirty="0"/>
          </a:p>
        </p:txBody>
      </p:sp>
      <p:sp>
        <p:nvSpPr>
          <p:cNvPr id="272" name="Google Shape;272;p36"/>
          <p:cNvSpPr txBox="1">
            <a:spLocks noGrp="1"/>
          </p:cNvSpPr>
          <p:nvPr>
            <p:ph type="title" idx="8"/>
          </p:nvPr>
        </p:nvSpPr>
        <p:spPr>
          <a:xfrm>
            <a:off x="721025" y="3484625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7</a:t>
            </a:r>
            <a:endParaRPr dirty="0"/>
          </a:p>
        </p:txBody>
      </p:sp>
      <p:cxnSp>
        <p:nvCxnSpPr>
          <p:cNvPr id="277" name="Google Shape;277;p36"/>
          <p:cNvCxnSpPr/>
          <p:nvPr/>
        </p:nvCxnSpPr>
        <p:spPr>
          <a:xfrm>
            <a:off x="1513325" y="1962750"/>
            <a:ext cx="0" cy="226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36"/>
          <p:cNvCxnSpPr/>
          <p:nvPr/>
        </p:nvCxnSpPr>
        <p:spPr>
          <a:xfrm>
            <a:off x="5500825" y="1962750"/>
            <a:ext cx="0" cy="226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Téglalap 9">
            <a:extLst>
              <a:ext uri="{FF2B5EF4-FFF2-40B4-BE49-F238E27FC236}">
                <a16:creationId xmlns:a16="http://schemas.microsoft.com/office/drawing/2014/main" id="{86FCCBCB-46D3-4E29-9EE6-D46BEA27B2E8}"/>
              </a:ext>
            </a:extLst>
          </p:cNvPr>
          <p:cNvSpPr/>
          <p:nvPr/>
        </p:nvSpPr>
        <p:spPr>
          <a:xfrm>
            <a:off x="50285" y="86338"/>
            <a:ext cx="2926080" cy="158496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19AB5FF-0CF7-3720-E09A-D34D5E77247D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24649152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accent1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390750" y="1892499"/>
            <a:ext cx="3861300" cy="12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Téma bemutatása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97549"/>
            <a:ext cx="2745300" cy="7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Miről szól a játék?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Miért választottuk?</a:t>
            </a:r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 descr="Best Minecraft Shaders of All Time - MinecraftShader.com">
            <a:extLst>
              <a:ext uri="{FF2B5EF4-FFF2-40B4-BE49-F238E27FC236}">
                <a16:creationId xmlns:a16="http://schemas.microsoft.com/office/drawing/2014/main" id="{90139455-7674-46A1-99AD-12FEF04E5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7" t="11907" r="40985" b="9243"/>
          <a:stretch/>
        </p:blipFill>
        <p:spPr bwMode="auto">
          <a:xfrm>
            <a:off x="857396" y="549350"/>
            <a:ext cx="3059399" cy="40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accent4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2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255925" y="1836147"/>
            <a:ext cx="4130950" cy="12324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Alkalmazott technológiák</a:t>
            </a:r>
            <a:endParaRPr dirty="0"/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Kép 1">
            <a:extLst>
              <a:ext uri="{FF2B5EF4-FFF2-40B4-BE49-F238E27FC236}">
                <a16:creationId xmlns:a16="http://schemas.microsoft.com/office/drawing/2014/main" id="{18671ADB-DB00-49E5-BFEF-3A4522EBD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573" y="1368763"/>
            <a:ext cx="2414174" cy="241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2012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1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Technológiák</a:t>
            </a:r>
            <a:endParaRPr dirty="0"/>
          </a:p>
        </p:txBody>
      </p:sp>
      <p:sp>
        <p:nvSpPr>
          <p:cNvPr id="782" name="Google Shape;782;p41"/>
          <p:cNvSpPr txBox="1">
            <a:spLocks noGrp="1"/>
          </p:cNvSpPr>
          <p:nvPr>
            <p:ph type="title" idx="2"/>
          </p:nvPr>
        </p:nvSpPr>
        <p:spPr>
          <a:xfrm>
            <a:off x="-271145" y="2553543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err="1">
                <a:latin typeface="Poppins" panose="00000500000000000000" pitchFamily="2" charset="-18"/>
                <a:ea typeface="Verdana" panose="020B0604030504040204" pitchFamily="34" charset="0"/>
                <a:cs typeface="Poppins" panose="00000500000000000000" pitchFamily="2" charset="-18"/>
              </a:rPr>
              <a:t>Javasript</a:t>
            </a:r>
            <a:endParaRPr b="1" dirty="0">
              <a:latin typeface="Poppins" panose="00000500000000000000" pitchFamily="2" charset="-18"/>
              <a:ea typeface="Verdana" panose="020B0604030504040204" pitchFamily="34" charset="0"/>
              <a:cs typeface="Poppins" panose="00000500000000000000" pitchFamily="2" charset="-18"/>
            </a:endParaRPr>
          </a:p>
        </p:txBody>
      </p:sp>
      <p:sp>
        <p:nvSpPr>
          <p:cNvPr id="784" name="Google Shape;784;p41"/>
          <p:cNvSpPr txBox="1">
            <a:spLocks noGrp="1"/>
          </p:cNvSpPr>
          <p:nvPr>
            <p:ph type="title" idx="3"/>
          </p:nvPr>
        </p:nvSpPr>
        <p:spPr>
          <a:xfrm>
            <a:off x="2292554" y="2553543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>
                <a:latin typeface="Poppins" panose="00000500000000000000" pitchFamily="2" charset="-18"/>
                <a:cs typeface="Poppins" panose="00000500000000000000" pitchFamily="2" charset="-18"/>
              </a:rPr>
              <a:t>HTML</a:t>
            </a:r>
            <a:endParaRPr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786" name="Google Shape;786;p41"/>
          <p:cNvSpPr txBox="1">
            <a:spLocks noGrp="1"/>
          </p:cNvSpPr>
          <p:nvPr>
            <p:ph type="title" idx="5"/>
          </p:nvPr>
        </p:nvSpPr>
        <p:spPr>
          <a:xfrm>
            <a:off x="4856244" y="2553543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err="1">
                <a:latin typeface="Poppins" panose="00000500000000000000" pitchFamily="2" charset="-18"/>
                <a:cs typeface="Poppins" panose="00000500000000000000" pitchFamily="2" charset="-18"/>
              </a:rPr>
              <a:t>Bootstrap</a:t>
            </a:r>
            <a:endParaRPr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788" name="Google Shape;788;p41"/>
          <p:cNvSpPr/>
          <p:nvPr/>
        </p:nvSpPr>
        <p:spPr>
          <a:xfrm>
            <a:off x="2864204" y="1485626"/>
            <a:ext cx="907800" cy="9078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dk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300483" y="1500777"/>
            <a:ext cx="907800" cy="9078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dk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0" name="Google Shape;790;p41"/>
          <p:cNvSpPr/>
          <p:nvPr/>
        </p:nvSpPr>
        <p:spPr>
          <a:xfrm>
            <a:off x="5427894" y="1485626"/>
            <a:ext cx="907800" cy="9078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dk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1" name="Google Shape;791;p41"/>
          <p:cNvCxnSpPr/>
          <p:nvPr/>
        </p:nvCxnSpPr>
        <p:spPr>
          <a:xfrm>
            <a:off x="710700" y="1037700"/>
            <a:ext cx="380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8" name="Picture 6" descr="Js - Free logo icons">
            <a:extLst>
              <a:ext uri="{FF2B5EF4-FFF2-40B4-BE49-F238E27FC236}">
                <a16:creationId xmlns:a16="http://schemas.microsoft.com/office/drawing/2014/main" id="{CFF435BC-03CE-4D11-AAC1-54ED01C20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20" y="1724428"/>
            <a:ext cx="460497" cy="46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3C HTML5 Logo">
            <a:extLst>
              <a:ext uri="{FF2B5EF4-FFF2-40B4-BE49-F238E27FC236}">
                <a16:creationId xmlns:a16="http://schemas.microsoft.com/office/drawing/2014/main" id="{1E0784CD-B515-42B8-8BE6-8CB5333C7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079" y="1644175"/>
            <a:ext cx="664252" cy="66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2F1B5F80-077A-4042-94E7-903E62822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103" y="1720043"/>
            <a:ext cx="583381" cy="464882"/>
          </a:xfrm>
          <a:prstGeom prst="rect">
            <a:avLst/>
          </a:prstGeom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1450498E-EDE4-5B5B-CC93-DE1EBAA4D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6155" y="3086451"/>
            <a:ext cx="7181710" cy="1524132"/>
          </a:xfrm>
          <a:prstGeom prst="rect">
            <a:avLst/>
          </a:prstGeom>
        </p:spPr>
      </p:pic>
      <p:sp>
        <p:nvSpPr>
          <p:cNvPr id="3" name="Google Shape;790;p41">
            <a:extLst>
              <a:ext uri="{FF2B5EF4-FFF2-40B4-BE49-F238E27FC236}">
                <a16:creationId xmlns:a16="http://schemas.microsoft.com/office/drawing/2014/main" id="{0C5D8C41-C15C-E9E0-8816-2D0FC539EA9E}"/>
              </a:ext>
            </a:extLst>
          </p:cNvPr>
          <p:cNvSpPr/>
          <p:nvPr/>
        </p:nvSpPr>
        <p:spPr>
          <a:xfrm>
            <a:off x="7991584" y="1485626"/>
            <a:ext cx="907800" cy="9078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dk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86;p41">
            <a:extLst>
              <a:ext uri="{FF2B5EF4-FFF2-40B4-BE49-F238E27FC236}">
                <a16:creationId xmlns:a16="http://schemas.microsoft.com/office/drawing/2014/main" id="{CE56043E-B630-7BFD-3C98-02E0A20AB1C6}"/>
              </a:ext>
            </a:extLst>
          </p:cNvPr>
          <p:cNvSpPr txBox="1">
            <a:spLocks/>
          </p:cNvSpPr>
          <p:nvPr/>
        </p:nvSpPr>
        <p:spPr>
          <a:xfrm>
            <a:off x="7407750" y="2553543"/>
            <a:ext cx="20511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Black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hu-HU" b="1" dirty="0" err="1">
                <a:latin typeface="Poppins" panose="00000500000000000000" pitchFamily="2" charset="-18"/>
                <a:cs typeface="Poppins" panose="00000500000000000000" pitchFamily="2" charset="-18"/>
              </a:rPr>
              <a:t>Github</a:t>
            </a:r>
            <a:endParaRPr lang="hu-HU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1028" name="Picture 4" descr="Github Logo - Free social media icons">
            <a:extLst>
              <a:ext uri="{FF2B5EF4-FFF2-40B4-BE49-F238E27FC236}">
                <a16:creationId xmlns:a16="http://schemas.microsoft.com/office/drawing/2014/main" id="{E0F66287-1D33-92B1-AD0E-4CEEF8C1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530" y="1634530"/>
            <a:ext cx="635907" cy="6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320949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accent2">
                  <a:lumMod val="50000"/>
                </a:schemeClr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3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390749" y="1892499"/>
            <a:ext cx="4434271" cy="12324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Menürendszer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97549"/>
            <a:ext cx="2745300" cy="7359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Kialakítása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Kinézete</a:t>
            </a:r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6" name="Picture 8" descr="Mobile Navigation Bar Menu Responsive Ui Comments - Facebook Icon In Circle  - 980x982 PNG Download - PNGkit">
            <a:extLst>
              <a:ext uri="{FF2B5EF4-FFF2-40B4-BE49-F238E27FC236}">
                <a16:creationId xmlns:a16="http://schemas.microsoft.com/office/drawing/2014/main" id="{005471C5-6C11-EBEE-EFA9-465EB5FF7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43" b="95819" l="2317" r="96098">
                        <a14:foregroundMark x1="7317" y1="34146" x2="16951" y2="19628"/>
                        <a14:foregroundMark x1="16951" y1="19628" x2="19390" y2="17770"/>
                        <a14:foregroundMark x1="18780" y1="19744" x2="28537" y2="14634"/>
                        <a14:foregroundMark x1="28537" y1="14634" x2="56341" y2="9175"/>
                        <a14:foregroundMark x1="56341" y1="9175" x2="69756" y2="13357"/>
                        <a14:foregroundMark x1="69756" y1="13357" x2="90244" y2="30894"/>
                        <a14:foregroundMark x1="90244" y1="30894" x2="95854" y2="40302"/>
                        <a14:foregroundMark x1="95854" y1="40302" x2="96098" y2="50987"/>
                        <a14:foregroundMark x1="96098" y1="50987" x2="96098" y2="51220"/>
                        <a14:foregroundMark x1="95244" y1="53194" x2="94146" y2="65738"/>
                        <a14:foregroundMark x1="94146" y1="65738" x2="76951" y2="85482"/>
                        <a14:foregroundMark x1="76951" y1="85482" x2="54878" y2="93264"/>
                        <a14:foregroundMark x1="54878" y1="93264" x2="39512" y2="93961"/>
                        <a14:foregroundMark x1="39512" y1="93961" x2="18415" y2="80952"/>
                        <a14:foregroundMark x1="18415" y1="80952" x2="7195" y2="64228"/>
                        <a14:foregroundMark x1="7195" y1="64228" x2="4634" y2="53542"/>
                        <a14:foregroundMark x1="4634" y1="53542" x2="10244" y2="31591"/>
                        <a14:foregroundMark x1="10244" y1="31591" x2="27805" y2="14750"/>
                        <a14:foregroundMark x1="27805" y1="14750" x2="52561" y2="6272"/>
                        <a14:foregroundMark x1="52561" y1="6272" x2="74512" y2="15796"/>
                        <a14:foregroundMark x1="74512" y1="15796" x2="83537" y2="22416"/>
                        <a14:foregroundMark x1="83537" y1="22416" x2="94268" y2="43670"/>
                        <a14:foregroundMark x1="94268" y1="43670" x2="95366" y2="53659"/>
                        <a14:foregroundMark x1="37073" y1="95819" x2="42683" y2="95122"/>
                        <a14:foregroundMark x1="2439" y1="57491" x2="2561" y2="53659"/>
                        <a14:foregroundMark x1="39024" y1="65854" x2="49024" y2="65273"/>
                        <a14:foregroundMark x1="42317" y1="51568" x2="50854" y2="50523"/>
                        <a14:foregroundMark x1="46341" y1="37631" x2="53659" y2="37631"/>
                        <a14:foregroundMark x1="37439" y1="6969" x2="37927" y2="6969"/>
                        <a14:foregroundMark x1="38171" y1="6736" x2="38293" y2="6736"/>
                        <a14:foregroundMark x1="37805" y1="6736" x2="38293" y2="6736"/>
                        <a14:foregroundMark x1="37927" y1="6969" x2="38537" y2="6736"/>
                        <a14:foregroundMark x1="37805" y1="6504" x2="38780" y2="6272"/>
                        <a14:foregroundMark x1="37927" y1="6620" x2="40366" y2="6272"/>
                        <a14:foregroundMark x1="48659" y1="5343" x2="62317" y2="6388"/>
                        <a14:backgroundMark x1="32073" y1="29036" x2="39634" y2="26249"/>
                        <a14:backgroundMark x1="31098" y1="27062" x2="40122" y2="24274"/>
                        <a14:backgroundMark x1="28902" y1="26365" x2="39756" y2="25436"/>
                        <a14:backgroundMark x1="31951" y1="24739" x2="49512" y2="24042"/>
                        <a14:backgroundMark x1="49512" y1="24042" x2="49756" y2="24274"/>
                        <a14:backgroundMark x1="40122" y1="21022" x2="64268" y2="25552"/>
                        <a14:backgroundMark x1="64268" y1="25552" x2="73049" y2="32753"/>
                        <a14:backgroundMark x1="73049" y1="32753" x2="80000" y2="45412"/>
                        <a14:backgroundMark x1="80000" y1="45412" x2="79512" y2="66318"/>
                        <a14:backgroundMark x1="79512" y1="66318" x2="73537" y2="73751"/>
                        <a14:backgroundMark x1="73537" y1="73751" x2="60732" y2="78978"/>
                        <a14:backgroundMark x1="60732" y1="78978" x2="34146" y2="75377"/>
                        <a14:backgroundMark x1="34146" y1="75377" x2="26220" y2="69338"/>
                        <a14:backgroundMark x1="26220" y1="69338" x2="21341" y2="43554"/>
                        <a14:backgroundMark x1="21341" y1="43554" x2="22439" y2="35540"/>
                        <a14:backgroundMark x1="35366" y1="97329" x2="36951" y2="96283"/>
                        <a14:backgroundMark x1="37073" y1="97213" x2="36951" y2="96400"/>
                        <a14:backgroundMark x1="37073" y1="96283" x2="37073" y2="96516"/>
                        <a14:backgroundMark x1="36951" y1="96167" x2="36951" y2="96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18" y="1516226"/>
            <a:ext cx="2005565" cy="210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77778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Menürendszer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8" name="Google Shape;668;p40"/>
          <p:cNvSpPr txBox="1"/>
          <p:nvPr/>
        </p:nvSpPr>
        <p:spPr>
          <a:xfrm>
            <a:off x="3139308" y="2115828"/>
            <a:ext cx="1294725" cy="45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Kinézete</a:t>
            </a:r>
            <a:endParaRPr sz="180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3" name="Google Shape;673;p40"/>
          <p:cNvSpPr/>
          <p:nvPr/>
        </p:nvSpPr>
        <p:spPr>
          <a:xfrm rot="5400000">
            <a:off x="3695171" y="3076958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8C8208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" name="Google Shape;675;p40"/>
          <p:cNvGrpSpPr/>
          <p:nvPr/>
        </p:nvGrpSpPr>
        <p:grpSpPr>
          <a:xfrm>
            <a:off x="55206" y="998075"/>
            <a:ext cx="2665843" cy="1077298"/>
            <a:chOff x="457098" y="1875700"/>
            <a:chExt cx="2665843" cy="1077298"/>
          </a:xfrm>
        </p:grpSpPr>
        <p:sp>
          <p:nvSpPr>
            <p:cNvPr id="676" name="Google Shape;676;p40"/>
            <p:cNvSpPr txBox="1"/>
            <p:nvPr/>
          </p:nvSpPr>
          <p:spPr>
            <a:xfrm>
              <a:off x="457098" y="1875700"/>
              <a:ext cx="2665843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Menürendszer kialakítása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677" name="Google Shape;677;p40"/>
            <p:cNvSpPr txBox="1"/>
            <p:nvPr/>
          </p:nvSpPr>
          <p:spPr>
            <a:xfrm>
              <a:off x="852225" y="2243498"/>
              <a:ext cx="1871700" cy="7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678" name="Google Shape;678;p40"/>
          <p:cNvSpPr/>
          <p:nvPr/>
        </p:nvSpPr>
        <p:spPr>
          <a:xfrm>
            <a:off x="5470580" y="1219634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8C8208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3" name="Google Shape;773;p40"/>
          <p:cNvCxnSpPr>
            <a:cxnSpLocks/>
            <a:endCxn id="678" idx="2"/>
          </p:cNvCxnSpPr>
          <p:nvPr/>
        </p:nvCxnSpPr>
        <p:spPr>
          <a:xfrm>
            <a:off x="2322033" y="1158201"/>
            <a:ext cx="3148547" cy="1529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40"/>
          <p:cNvCxnSpPr>
            <a:cxnSpLocks/>
          </p:cNvCxnSpPr>
          <p:nvPr/>
        </p:nvCxnSpPr>
        <p:spPr>
          <a:xfrm>
            <a:off x="3786671" y="2571750"/>
            <a:ext cx="0" cy="50520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Kép 2">
            <a:extLst>
              <a:ext uri="{FF2B5EF4-FFF2-40B4-BE49-F238E27FC236}">
                <a16:creationId xmlns:a16="http://schemas.microsoft.com/office/drawing/2014/main" id="{967E84EF-A7AB-852E-901D-E8D4363201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34"/>
          <a:stretch/>
        </p:blipFill>
        <p:spPr>
          <a:xfrm>
            <a:off x="5754470" y="86838"/>
            <a:ext cx="3102109" cy="2703025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2B96914-CCC2-7862-866A-BF2249D83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80" y="1882593"/>
            <a:ext cx="2730253" cy="2861480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sp>
        <p:nvSpPr>
          <p:cNvPr id="8" name="Google Shape;678;p40">
            <a:extLst>
              <a:ext uri="{FF2B5EF4-FFF2-40B4-BE49-F238E27FC236}">
                <a16:creationId xmlns:a16="http://schemas.microsoft.com/office/drawing/2014/main" id="{D1C4EF68-5AD7-DD12-692D-112744A13FC1}"/>
              </a:ext>
            </a:extLst>
          </p:cNvPr>
          <p:cNvSpPr/>
          <p:nvPr/>
        </p:nvSpPr>
        <p:spPr>
          <a:xfrm rot="5400000">
            <a:off x="1296628" y="1657793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8C8208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773;p40">
            <a:extLst>
              <a:ext uri="{FF2B5EF4-FFF2-40B4-BE49-F238E27FC236}">
                <a16:creationId xmlns:a16="http://schemas.microsoft.com/office/drawing/2014/main" id="{27ED4269-3EE7-BD97-09FF-C0CD52CD7CB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388128" y="1438350"/>
            <a:ext cx="0" cy="2194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" name="Kép 26">
            <a:extLst>
              <a:ext uri="{FF2B5EF4-FFF2-40B4-BE49-F238E27FC236}">
                <a16:creationId xmlns:a16="http://schemas.microsoft.com/office/drawing/2014/main" id="{28FE8603-DAF7-4AE7-B68F-36EFBF8B7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849" y="3458618"/>
            <a:ext cx="5924081" cy="752482"/>
          </a:xfrm>
          <a:prstGeom prst="rect">
            <a:avLst/>
          </a:prstGeom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67A534F2-F45C-6316-6DDF-65F196C9C8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34"/>
          <a:stretch/>
        </p:blipFill>
        <p:spPr>
          <a:xfrm>
            <a:off x="1624421" y="0"/>
            <a:ext cx="5902905" cy="5143500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05BFF68B-45D9-50C6-9639-F55CAC3D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063" y="0"/>
            <a:ext cx="4907620" cy="5143500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0161005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6383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rgbClr val="39638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4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102492" y="1892499"/>
            <a:ext cx="4791478" cy="1232400"/>
          </a:xfrm>
          <a:prstGeom prst="rect">
            <a:avLst/>
          </a:prstGeom>
          <a:solidFill>
            <a:srgbClr val="39638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Bootstrap</a:t>
            </a:r>
            <a:r>
              <a:rPr lang="hu-HU" dirty="0"/>
              <a:t> rács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97549"/>
            <a:ext cx="2745300" cy="735900"/>
          </a:xfrm>
          <a:prstGeom prst="rect">
            <a:avLst/>
          </a:prstGeom>
          <a:solidFill>
            <a:srgbClr val="39638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Működése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Megjelenése</a:t>
            </a:r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Kép 1">
            <a:extLst>
              <a:ext uri="{FF2B5EF4-FFF2-40B4-BE49-F238E27FC236}">
                <a16:creationId xmlns:a16="http://schemas.microsoft.com/office/drawing/2014/main" id="{DD58175E-A9E3-4289-C615-3D7AA837B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52" y="1546381"/>
            <a:ext cx="2566698" cy="204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3825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igital Art and Videogames School Center by Slidesgo">
  <a:themeElements>
    <a:clrScheme name="Simple Light">
      <a:dk1>
        <a:srgbClr val="1D1D1D"/>
      </a:dk1>
      <a:lt1>
        <a:srgbClr val="603A61"/>
      </a:lt1>
      <a:dk2>
        <a:srgbClr val="EB97BE"/>
      </a:dk2>
      <a:lt2>
        <a:srgbClr val="A982B6"/>
      </a:lt2>
      <a:accent1>
        <a:srgbClr val="F7AC0B"/>
      </a:accent1>
      <a:accent2>
        <a:srgbClr val="F4E533"/>
      </a:accent2>
      <a:accent3>
        <a:srgbClr val="F19D51"/>
      </a:accent3>
      <a:accent4>
        <a:srgbClr val="51A8A9"/>
      </a:accent4>
      <a:accent5>
        <a:srgbClr val="9ED4D5"/>
      </a:accent5>
      <a:accent6>
        <a:srgbClr val="29475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166</Words>
  <Application>Microsoft Office PowerPoint</Application>
  <PresentationFormat>Diavetítés a képernyőre (16:9 oldalarány)</PresentationFormat>
  <Paragraphs>98</Paragraphs>
  <Slides>20</Slides>
  <Notes>19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5" baseType="lpstr">
      <vt:lpstr>Poppins Black</vt:lpstr>
      <vt:lpstr>Poppins</vt:lpstr>
      <vt:lpstr>Arial</vt:lpstr>
      <vt:lpstr>Poppins Medium</vt:lpstr>
      <vt:lpstr>Digital Art and Videogames School Center by Slidesgo</vt:lpstr>
      <vt:lpstr>Minecraft</vt:lpstr>
      <vt:lpstr>Miről fogunk beszélni?</vt:lpstr>
      <vt:lpstr>Carousel</vt:lpstr>
      <vt:lpstr>1</vt:lpstr>
      <vt:lpstr>2</vt:lpstr>
      <vt:lpstr>Technológiák</vt:lpstr>
      <vt:lpstr>3</vt:lpstr>
      <vt:lpstr>Menürendszer</vt:lpstr>
      <vt:lpstr>4</vt:lpstr>
      <vt:lpstr>Mobok oldalon</vt:lpstr>
      <vt:lpstr>5</vt:lpstr>
      <vt:lpstr>PowerPoint-bemutató</vt:lpstr>
      <vt:lpstr>6</vt:lpstr>
      <vt:lpstr>Működése</vt:lpstr>
      <vt:lpstr>PowerPoint-bemutató</vt:lpstr>
      <vt:lpstr>7</vt:lpstr>
      <vt:lpstr>Github</vt:lpstr>
      <vt:lpstr>Labels</vt:lpstr>
      <vt:lpstr>Mit tanultunk a csoportmunkának köszönhetően?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Minecraft</dc:title>
  <cp:lastModifiedBy>Mátyás Nagy</cp:lastModifiedBy>
  <cp:revision>17</cp:revision>
  <dcterms:modified xsi:type="dcterms:W3CDTF">2023-03-18T22:22:20Z</dcterms:modified>
</cp:coreProperties>
</file>